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29" r:id="rId4"/>
    <p:sldId id="330" r:id="rId5"/>
    <p:sldId id="33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F9BD7-8BB4-41DA-AB74-E3DDD61F6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464A46-AE53-4DD3-823B-98E740031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7EAE70-8ADC-4792-909A-1313D75B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839DD-5C58-468F-A87A-1DD47AF1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909D1E-D017-495F-BEC3-CC8BC6E9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15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BEFFA-00FA-4DFF-B47D-90F25BA2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C8A7E8-84E2-4C53-9938-F50F698AA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8C666-8F2F-4D94-A961-F2968814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AA22DC-4219-404B-84E7-65B9DA05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15CAF3-CD16-4F09-B885-E97AE585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57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68085CE-7A8A-4286-BF2F-83CB27712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D59834-7A93-4B19-B3EA-5C440A1A6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2587DA-44D5-4A4C-9D0C-B4258B3D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CF9373-F7EA-466F-A207-29D0D943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9FE92E-EBEB-4CBA-8AF4-604E4987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22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32E417-D749-4A29-A23D-A2655D6F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0E0A38-FD5A-4C02-B19B-3FC1996F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77739-ACAA-47FA-B842-A78B26F4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267260-3A2E-42B9-940E-4E97D829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F3A7F6-2261-4769-AA7C-87384793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6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E0C4E-DA82-4CF4-88C6-AF6CA1C2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457FA-09D7-4C48-8F8D-A3CA1F3A4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05780A-5940-4D00-9A21-7B2F8BBA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BAA8DD-ED1F-4AD0-AF08-E01E1AF1D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307BAE-7423-445C-8BD1-09E6BAD9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44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A6EE9-B3B1-4FB3-8D3A-A5472B87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55744B-6AA0-425B-B0B2-B8CFF2628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081E3F-ED10-4A2A-8433-221268543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BB78EC-F85B-4878-80A2-57F44CC5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51891-420D-4A19-8860-537F83D4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294240-0E77-4377-BD46-2708FA46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4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B2BB4-D9DB-4E8E-8EEA-FF593379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C28951-E7C1-4AAC-9A0D-9647DA20F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8A8A43-5282-459C-885D-C6D59BC97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E5AD51-00FF-4CB9-9489-AFABEE88B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A422D3-9350-4A7B-865E-661C74BE4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C7DA72-FE44-4233-AE0A-5C14302B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8704A8-6860-4E14-8E85-D7D66B0E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ACD53A4-F293-458A-AF97-4A6FCDB5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64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8A622-CF32-4F3D-93F1-5A6FD56D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4E1FB1-83E4-4383-AE4D-EADD7555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6BCECE-9E30-4D0F-8282-79049A6D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E98C3B-4887-4581-B985-5963D022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76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36B80A-5E8F-437F-8FA4-3DE1C75E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0D558CE-2073-48B1-A2BD-CFD8992D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B0BBC1-FFAB-4C8D-9196-F53A021C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0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C6B3B-F51D-452A-A9EE-A7E11006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FBCADF-F4B6-4EC9-BE22-629181DE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FA01F9-7ED5-4E17-9DC3-7A7CEDA7F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525F21-03F2-4032-9125-B440702D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7233FF-EA68-4537-B3FB-F74BFE96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C4B0A-0E96-411E-966B-47F4E9B7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EDF41-8165-4943-B203-3222CC1A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4F9098-6760-45BC-BDA7-5A5E155CC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3808EE-3C2B-4065-8FD0-593F7934A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9B650D-C448-4DBF-9883-18A9A652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221618-14AD-42D9-B580-EAB294E9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7C7912-FF15-43E3-B5B3-7AA70110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26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12A51FD-0FE6-4392-AE41-85214B28C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7E6434-AD37-4C3D-AFF1-A320B39E8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7774A4-49A2-46D1-8639-D17C5794D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2278-C6FA-4A54-BF99-243B93BCE56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DEB1FF-EFC8-4D39-B001-43BABAAA6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21D3D0-609E-4901-A7F5-B182B796A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8B81-FCF8-4108-85A2-52975C88B2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1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15455-EA8A-4F7B-B3A4-816F9C476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確認書等発行手続き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C46AB8-13D8-466D-B147-CCCAA18FC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20200726</a:t>
            </a:r>
          </a:p>
          <a:p>
            <a:r>
              <a:rPr kumimoji="1" lang="ja-JP" altLang="en-US" dirty="0"/>
              <a:t>経営支援事業部</a:t>
            </a:r>
          </a:p>
        </p:txBody>
      </p:sp>
    </p:spTree>
    <p:extLst>
      <p:ext uri="{BB962C8B-B14F-4D97-AF65-F5344CB8AC3E}">
        <p14:creationId xmlns:p14="http://schemas.microsoft.com/office/powerpoint/2010/main" val="339183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D84A70-4487-1013-C332-77BCE9A4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r>
              <a:rPr kumimoji="1" lang="ja-JP" altLang="en-US" dirty="0"/>
              <a:t>「確認書等発行手続き」について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624261-8CCF-E8A5-3696-8ECD965DD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044"/>
            <a:ext cx="10515600" cy="5236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認定支援機関業務として、中小企業等が特定の補助金及び制度（含む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ローン）申請するに際し「確認」を与えることが求められています。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当会では、「経営支援アドバイザー」のみが、この業務を行うことが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出来ます。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（必要に応じ、委員会として適宜支部長と相談することがあります）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以下に、その手続きを定めます。（フォロー表参照）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主な手順：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１．事前申請（本人・事業実態確認がポイント。支援適切な先か？）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２．</a:t>
            </a:r>
            <a:r>
              <a:rPr kumimoji="1" lang="ja-JP" altLang="en-US" dirty="0"/>
              <a:t>契約書等締結　（当会と顧客で締結）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３．確認書等発行（当会名　事前着手金必要な場合はその確認も）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添付している「事前確認書」等を適宜使用して申請ください。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9458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9B0B1-D0E5-4B0A-9419-F42BCECD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402"/>
          </a:xfrm>
        </p:spPr>
        <p:txBody>
          <a:bodyPr/>
          <a:lstStyle/>
          <a:p>
            <a:r>
              <a:rPr kumimoji="1" lang="ja-JP" altLang="en-US" dirty="0"/>
              <a:t>「確認書」等申請発行手続　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9699EB-C82C-45D9-9CA3-16BEBFAF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78" y="1187528"/>
            <a:ext cx="10655522" cy="543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600" dirty="0"/>
              <a:t>1. </a:t>
            </a:r>
            <a:r>
              <a:rPr lang="ja-JP" altLang="en-US" sz="2600" dirty="0">
                <a:solidFill>
                  <a:srgbClr val="FF0000"/>
                </a:solidFill>
              </a:rPr>
              <a:t>受付・事前相談・申込</a:t>
            </a:r>
            <a:endParaRPr kumimoji="1" lang="ja-JP" altLang="en-US" sz="2600" dirty="0">
              <a:solidFill>
                <a:srgbClr val="FF0000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6CFDFCA-8734-4B00-A6A6-21E66A6A7829}"/>
              </a:ext>
            </a:extLst>
          </p:cNvPr>
          <p:cNvSpPr/>
          <p:nvPr/>
        </p:nvSpPr>
        <p:spPr>
          <a:xfrm>
            <a:off x="1082696" y="1755376"/>
            <a:ext cx="7636933" cy="8051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顧客（申請希望者）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E61BDBE-545F-4A17-8840-DE7EE8A81512}"/>
              </a:ext>
            </a:extLst>
          </p:cNvPr>
          <p:cNvSpPr/>
          <p:nvPr/>
        </p:nvSpPr>
        <p:spPr>
          <a:xfrm>
            <a:off x="1082696" y="3275201"/>
            <a:ext cx="7741356" cy="92966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経営支援アドバイザー　（限定）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0B0278B-EA96-453D-95F3-40C5D9123276}"/>
              </a:ext>
            </a:extLst>
          </p:cNvPr>
          <p:cNvSpPr/>
          <p:nvPr/>
        </p:nvSpPr>
        <p:spPr>
          <a:xfrm>
            <a:off x="1141962" y="4791153"/>
            <a:ext cx="7682090" cy="1033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経営支援事業部（委員会）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54D1763-FE26-425D-B667-DECEB889B155}"/>
              </a:ext>
            </a:extLst>
          </p:cNvPr>
          <p:cNvSpPr/>
          <p:nvPr/>
        </p:nvSpPr>
        <p:spPr>
          <a:xfrm rot="5400000">
            <a:off x="1601518" y="2714943"/>
            <a:ext cx="660334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910D23-8013-4F99-9170-34E1DC63FB20}"/>
              </a:ext>
            </a:extLst>
          </p:cNvPr>
          <p:cNvSpPr txBox="1"/>
          <p:nvPr/>
        </p:nvSpPr>
        <p:spPr>
          <a:xfrm>
            <a:off x="2367785" y="2748316"/>
            <a:ext cx="178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①相談・申込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F7DF4EA8-FB8B-47BB-AC44-9D1C8AEF1D88}"/>
              </a:ext>
            </a:extLst>
          </p:cNvPr>
          <p:cNvSpPr/>
          <p:nvPr/>
        </p:nvSpPr>
        <p:spPr>
          <a:xfrm rot="5400000">
            <a:off x="4006789" y="4270552"/>
            <a:ext cx="513535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86F0B6-7D36-4EDF-AC98-46879AF0AAEB}"/>
              </a:ext>
            </a:extLst>
          </p:cNvPr>
          <p:cNvSpPr txBox="1"/>
          <p:nvPr/>
        </p:nvSpPr>
        <p:spPr>
          <a:xfrm>
            <a:off x="4667066" y="4460370"/>
            <a:ext cx="137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③事前申請</a:t>
            </a:r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AEB5E171-E5AB-4055-B354-9F44FEDEBBA3}"/>
              </a:ext>
            </a:extLst>
          </p:cNvPr>
          <p:cNvSpPr/>
          <p:nvPr/>
        </p:nvSpPr>
        <p:spPr>
          <a:xfrm rot="16200000">
            <a:off x="6904416" y="4270552"/>
            <a:ext cx="513535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0080"/>
              </a:highlight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4C2DA286-4501-4140-ADE9-AD810779FBD2}"/>
              </a:ext>
            </a:extLst>
          </p:cNvPr>
          <p:cNvSpPr/>
          <p:nvPr/>
        </p:nvSpPr>
        <p:spPr>
          <a:xfrm rot="16200000">
            <a:off x="3967239" y="2665206"/>
            <a:ext cx="625242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0080"/>
              </a:highlight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F931BD8-F982-407C-974F-444047391B24}"/>
              </a:ext>
            </a:extLst>
          </p:cNvPr>
          <p:cNvSpPr txBox="1"/>
          <p:nvPr/>
        </p:nvSpPr>
        <p:spPr>
          <a:xfrm>
            <a:off x="7425472" y="2720001"/>
            <a:ext cx="208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⑤打合・申請作業</a:t>
            </a:r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C65895-8E5A-475A-B2B7-0E8EED1A9412}"/>
              </a:ext>
            </a:extLst>
          </p:cNvPr>
          <p:cNvSpPr txBox="1"/>
          <p:nvPr/>
        </p:nvSpPr>
        <p:spPr>
          <a:xfrm>
            <a:off x="7615353" y="4093023"/>
            <a:ext cx="418213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④承認</a:t>
            </a:r>
            <a:endParaRPr kumimoji="1" lang="en-US" altLang="ja-JP" dirty="0"/>
          </a:p>
          <a:p>
            <a:r>
              <a:rPr lang="ja-JP" altLang="en-US" dirty="0"/>
              <a:t>③から１０営業日内に連絡・指示なければ自動承認とみなされる</a:t>
            </a:r>
            <a:endParaRPr kumimoji="1" lang="en-US" altLang="ja-JP" dirty="0"/>
          </a:p>
        </p:txBody>
      </p:sp>
      <p:sp>
        <p:nvSpPr>
          <p:cNvPr id="20" name="矢印: 上下 19">
            <a:extLst>
              <a:ext uri="{FF2B5EF4-FFF2-40B4-BE49-F238E27FC236}">
                <a16:creationId xmlns:a16="http://schemas.microsoft.com/office/drawing/2014/main" id="{2C9A270D-0AF4-436E-923C-04243221A403}"/>
              </a:ext>
            </a:extLst>
          </p:cNvPr>
          <p:cNvSpPr/>
          <p:nvPr/>
        </p:nvSpPr>
        <p:spPr>
          <a:xfrm>
            <a:off x="6879257" y="2624770"/>
            <a:ext cx="484632" cy="668333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AFB37A6-CD9B-410E-8914-4C15086F2593}"/>
              </a:ext>
            </a:extLst>
          </p:cNvPr>
          <p:cNvSpPr txBox="1"/>
          <p:nvPr/>
        </p:nvSpPr>
        <p:spPr>
          <a:xfrm>
            <a:off x="4550030" y="2741441"/>
            <a:ext cx="226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</a:t>
            </a:r>
            <a:r>
              <a:rPr lang="ja-JP" altLang="en-US" dirty="0">
                <a:solidFill>
                  <a:srgbClr val="FF0000"/>
                </a:solidFill>
              </a:rPr>
              <a:t>本人・事業等確認　　　　　　</a:t>
            </a: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ja-JP" altLang="en-US" dirty="0">
                <a:solidFill>
                  <a:srgbClr val="FF0000"/>
                </a:solidFill>
              </a:rPr>
              <a:t>　　　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/>
              <a:t>申請希望聴取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BE370BD-80E2-4C47-891C-D8EDBC98CF9C}"/>
              </a:ext>
            </a:extLst>
          </p:cNvPr>
          <p:cNvSpPr txBox="1"/>
          <p:nvPr/>
        </p:nvSpPr>
        <p:spPr>
          <a:xfrm>
            <a:off x="9031845" y="6509154"/>
            <a:ext cx="3239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©</a:t>
            </a:r>
            <a:r>
              <a:rPr lang="ja-JP" altLang="en-US" sz="1800" dirty="0"/>
              <a:t>　</a:t>
            </a:r>
            <a:r>
              <a:rPr lang="en-US" altLang="ja-JP" sz="1800" dirty="0"/>
              <a:t>YOKOTA  In AMCJ  2021</a:t>
            </a:r>
            <a:endParaRPr lang="ja-JP" altLang="en-US" dirty="0"/>
          </a:p>
        </p:txBody>
      </p:sp>
      <p:sp>
        <p:nvSpPr>
          <p:cNvPr id="28" name="吹き出し: 角を丸めた四角形 27">
            <a:extLst>
              <a:ext uri="{FF2B5EF4-FFF2-40B4-BE49-F238E27FC236}">
                <a16:creationId xmlns:a16="http://schemas.microsoft.com/office/drawing/2014/main" id="{4337B1E0-16B5-4DD3-B72B-F2E2988933C2}"/>
              </a:ext>
            </a:extLst>
          </p:cNvPr>
          <p:cNvSpPr/>
          <p:nvPr/>
        </p:nvSpPr>
        <p:spPr>
          <a:xfrm>
            <a:off x="5651277" y="5914464"/>
            <a:ext cx="3427439" cy="793577"/>
          </a:xfrm>
          <a:prstGeom prst="wedgeRoundRectCallout">
            <a:avLst>
              <a:gd name="adj1" fmla="val -43360"/>
              <a:gd name="adj2" fmla="val -7821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委員会にて審議・承認　</a:t>
            </a:r>
            <a:r>
              <a:rPr lang="ja-JP" altLang="en-US" dirty="0"/>
              <a:t>⇨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037C15-1F84-4451-8682-529833ED9F34}"/>
              </a:ext>
            </a:extLst>
          </p:cNvPr>
          <p:cNvSpPr txBox="1"/>
          <p:nvPr/>
        </p:nvSpPr>
        <p:spPr>
          <a:xfrm>
            <a:off x="9596004" y="927379"/>
            <a:ext cx="2520392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kumimoji="1" lang="ja-JP" altLang="en-US" dirty="0"/>
              <a:t>一連の手続き上、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最も重要な点は</a:t>
            </a:r>
            <a:r>
              <a:rPr lang="ja-JP" altLang="en-US" dirty="0"/>
              <a:t>②</a:t>
            </a:r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/>
              <a:t>申請の妥当性や採択</a:t>
            </a:r>
            <a:endParaRPr lang="en-US" altLang="ja-JP" dirty="0"/>
          </a:p>
          <a:p>
            <a:pPr algn="ctr"/>
            <a:r>
              <a:rPr lang="ja-JP" altLang="en-US" dirty="0"/>
              <a:t>可能性追求よりも</a:t>
            </a:r>
            <a:endParaRPr lang="en-US" altLang="ja-JP" dirty="0"/>
          </a:p>
          <a:p>
            <a:pPr algn="ctr"/>
            <a:r>
              <a:rPr lang="ja-JP" altLang="en-US" dirty="0"/>
              <a:t>当会が結果的に不正や犯罪に加担することを未然に回避し、当会の信用向上を指向。</a:t>
            </a:r>
            <a:endParaRPr lang="en-US" altLang="ja-JP" dirty="0"/>
          </a:p>
          <a:p>
            <a:pPr algn="ctr"/>
            <a:r>
              <a:rPr kumimoji="1" lang="ja-JP" altLang="en-US" dirty="0"/>
              <a:t>アドバイザー自身の「身を守る」ことにも繋がります。</a:t>
            </a:r>
          </a:p>
        </p:txBody>
      </p:sp>
    </p:spTree>
    <p:extLst>
      <p:ext uri="{BB962C8B-B14F-4D97-AF65-F5344CB8AC3E}">
        <p14:creationId xmlns:p14="http://schemas.microsoft.com/office/powerpoint/2010/main" val="277802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9B0B1-D0E5-4B0A-9419-F42BCECD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526"/>
            <a:ext cx="10515600" cy="807920"/>
          </a:xfrm>
        </p:spPr>
        <p:txBody>
          <a:bodyPr/>
          <a:lstStyle/>
          <a:p>
            <a:r>
              <a:rPr kumimoji="1" lang="ja-JP" altLang="en-US" dirty="0"/>
              <a:t>「確認書」等申請発行手続　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9699EB-C82C-45D9-9CA3-16BEBFAF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258018"/>
            <a:ext cx="10642600" cy="4918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600" dirty="0"/>
              <a:t>2. </a:t>
            </a:r>
            <a:r>
              <a:rPr kumimoji="1" lang="ja-JP" altLang="en-US" sz="2600" dirty="0">
                <a:solidFill>
                  <a:srgbClr val="FF0000"/>
                </a:solidFill>
              </a:rPr>
              <a:t>契約書締結　</a:t>
            </a:r>
            <a:r>
              <a:rPr kumimoji="1" lang="ja-JP" altLang="en-US" sz="2600" dirty="0"/>
              <a:t>トラブル防止の観点から原則締結要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6CFDFCA-8734-4B00-A6A6-21E66A6A7829}"/>
              </a:ext>
            </a:extLst>
          </p:cNvPr>
          <p:cNvSpPr/>
          <p:nvPr/>
        </p:nvSpPr>
        <p:spPr>
          <a:xfrm>
            <a:off x="1168398" y="1734210"/>
            <a:ext cx="7636933" cy="79357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顧客（申請希望者）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E61BDBE-545F-4A17-8840-DE7EE8A81512}"/>
              </a:ext>
            </a:extLst>
          </p:cNvPr>
          <p:cNvSpPr/>
          <p:nvPr/>
        </p:nvSpPr>
        <p:spPr>
          <a:xfrm>
            <a:off x="1215431" y="3271740"/>
            <a:ext cx="7800623" cy="92966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経営支援アドバイザー　</a:t>
            </a:r>
            <a:r>
              <a:rPr lang="ja-JP" altLang="en-US" dirty="0"/>
              <a:t>（限定）</a:t>
            </a:r>
            <a:endParaRPr kumimoji="1"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0B0278B-EA96-453D-95F3-40C5D9123276}"/>
              </a:ext>
            </a:extLst>
          </p:cNvPr>
          <p:cNvSpPr/>
          <p:nvPr/>
        </p:nvSpPr>
        <p:spPr>
          <a:xfrm>
            <a:off x="1333964" y="5011064"/>
            <a:ext cx="7682090" cy="1033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経営支援事業部（委員会）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54D1763-FE26-425D-B667-DECEB889B155}"/>
              </a:ext>
            </a:extLst>
          </p:cNvPr>
          <p:cNvSpPr/>
          <p:nvPr/>
        </p:nvSpPr>
        <p:spPr>
          <a:xfrm rot="5208394">
            <a:off x="7463475" y="4479041"/>
            <a:ext cx="685896" cy="48463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910D23-8013-4F99-9170-34E1DC63FB20}"/>
              </a:ext>
            </a:extLst>
          </p:cNvPr>
          <p:cNvSpPr txBox="1"/>
          <p:nvPr/>
        </p:nvSpPr>
        <p:spPr>
          <a:xfrm>
            <a:off x="2551839" y="2708749"/>
            <a:ext cx="149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契約書条件詰め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F7DF4EA8-FB8B-47BB-AC44-9D1C8AEF1D88}"/>
              </a:ext>
            </a:extLst>
          </p:cNvPr>
          <p:cNvSpPr/>
          <p:nvPr/>
        </p:nvSpPr>
        <p:spPr>
          <a:xfrm rot="5400000">
            <a:off x="1762839" y="4394955"/>
            <a:ext cx="80005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86F0B6-7D36-4EDF-AC98-46879AF0AAEB}"/>
              </a:ext>
            </a:extLst>
          </p:cNvPr>
          <p:cNvSpPr txBox="1"/>
          <p:nvPr/>
        </p:nvSpPr>
        <p:spPr>
          <a:xfrm>
            <a:off x="2494844" y="4616561"/>
            <a:ext cx="119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締結依頼</a:t>
            </a:r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AEB5E171-E5AB-4055-B354-9F44FEDEBBA3}"/>
              </a:ext>
            </a:extLst>
          </p:cNvPr>
          <p:cNvSpPr/>
          <p:nvPr/>
        </p:nvSpPr>
        <p:spPr>
          <a:xfrm rot="16200000">
            <a:off x="4052238" y="4356606"/>
            <a:ext cx="766433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0080"/>
              </a:highlight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C65895-8E5A-475A-B2B7-0E8EED1A9412}"/>
              </a:ext>
            </a:extLst>
          </p:cNvPr>
          <p:cNvSpPr txBox="1"/>
          <p:nvPr/>
        </p:nvSpPr>
        <p:spPr>
          <a:xfrm>
            <a:off x="4677770" y="4452605"/>
            <a:ext cx="293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承認・調印・契約書発行</a:t>
            </a:r>
            <a:endParaRPr kumimoji="1"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F931BD8-F982-407C-974F-444047391B24}"/>
              </a:ext>
            </a:extLst>
          </p:cNvPr>
          <p:cNvSpPr txBox="1"/>
          <p:nvPr/>
        </p:nvSpPr>
        <p:spPr>
          <a:xfrm>
            <a:off x="4822251" y="2694208"/>
            <a:ext cx="108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締結</a:t>
            </a:r>
            <a:endParaRPr lang="en-US" altLang="ja-JP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1E4B04-B463-40F9-B535-CB7E3B7843D6}"/>
              </a:ext>
            </a:extLst>
          </p:cNvPr>
          <p:cNvSpPr txBox="1"/>
          <p:nvPr/>
        </p:nvSpPr>
        <p:spPr>
          <a:xfrm>
            <a:off x="9400083" y="1496012"/>
            <a:ext cx="2080269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万一、契約書等が締結出来なかった、あるいはそれに拘泥することが不得策な場合、申請希望者との面談記録等を残し、代わりに本部宛送付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矢印: 上下 3">
            <a:extLst>
              <a:ext uri="{FF2B5EF4-FFF2-40B4-BE49-F238E27FC236}">
                <a16:creationId xmlns:a16="http://schemas.microsoft.com/office/drawing/2014/main" id="{3F2F9ADF-5B3E-4DF6-B69D-0D2A10D1BE06}"/>
              </a:ext>
            </a:extLst>
          </p:cNvPr>
          <p:cNvSpPr/>
          <p:nvPr/>
        </p:nvSpPr>
        <p:spPr>
          <a:xfrm>
            <a:off x="1920548" y="2511456"/>
            <a:ext cx="484632" cy="793577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上下 19">
            <a:extLst>
              <a:ext uri="{FF2B5EF4-FFF2-40B4-BE49-F238E27FC236}">
                <a16:creationId xmlns:a16="http://schemas.microsoft.com/office/drawing/2014/main" id="{BE7A2E6B-5518-4BEC-84CA-9BE2FB5A00D0}"/>
              </a:ext>
            </a:extLst>
          </p:cNvPr>
          <p:cNvSpPr/>
          <p:nvPr/>
        </p:nvSpPr>
        <p:spPr>
          <a:xfrm>
            <a:off x="4173324" y="2559033"/>
            <a:ext cx="484632" cy="639683"/>
          </a:xfrm>
          <a:prstGeom prst="up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A4BD320-A64C-474C-B387-17F59943FCF1}"/>
              </a:ext>
            </a:extLst>
          </p:cNvPr>
          <p:cNvSpPr txBox="1"/>
          <p:nvPr/>
        </p:nvSpPr>
        <p:spPr>
          <a:xfrm>
            <a:off x="8206259" y="4688662"/>
            <a:ext cx="119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原本送付</a:t>
            </a:r>
            <a:endParaRPr kumimoji="1" lang="ja-JP" altLang="en-US" dirty="0"/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188593A6-AD29-4CCE-A8AB-8FE554F63EBA}"/>
              </a:ext>
            </a:extLst>
          </p:cNvPr>
          <p:cNvSpPr/>
          <p:nvPr/>
        </p:nvSpPr>
        <p:spPr>
          <a:xfrm>
            <a:off x="6147035" y="5722894"/>
            <a:ext cx="2947486" cy="1033766"/>
          </a:xfrm>
          <a:prstGeom prst="wedgeRoundRectCallout">
            <a:avLst>
              <a:gd name="adj1" fmla="val -32759"/>
              <a:gd name="adj2" fmla="val -6969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委員長指示により事務局で契約書調印、事後保管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8B3021-23A5-468B-B6B7-EA394BC7E23D}"/>
              </a:ext>
            </a:extLst>
          </p:cNvPr>
          <p:cNvSpPr txBox="1"/>
          <p:nvPr/>
        </p:nvSpPr>
        <p:spPr>
          <a:xfrm>
            <a:off x="9001204" y="6457644"/>
            <a:ext cx="3274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©</a:t>
            </a:r>
            <a:r>
              <a:rPr lang="ja-JP" altLang="en-US" sz="1800" dirty="0"/>
              <a:t>　</a:t>
            </a:r>
            <a:r>
              <a:rPr lang="en-US" altLang="ja-JP" sz="1800" dirty="0"/>
              <a:t>YOKOTA  In AMCJ  2021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02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9B0B1-D0E5-4B0A-9419-F42BCECD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261"/>
          </a:xfrm>
        </p:spPr>
        <p:txBody>
          <a:bodyPr/>
          <a:lstStyle/>
          <a:p>
            <a:r>
              <a:rPr kumimoji="1" lang="ja-JP" altLang="en-US" dirty="0"/>
              <a:t>「確認書」等申請発行手続　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9699EB-C82C-45D9-9CA3-16BEBFAF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387"/>
            <a:ext cx="11132157" cy="528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600" dirty="0"/>
              <a:t>3</a:t>
            </a:r>
            <a:r>
              <a:rPr kumimoji="1" lang="en-US" altLang="ja-JP" sz="2600" dirty="0"/>
              <a:t>. </a:t>
            </a:r>
            <a:r>
              <a:rPr kumimoji="1" lang="ja-JP" altLang="en-US" sz="2600" dirty="0">
                <a:solidFill>
                  <a:srgbClr val="FF0000"/>
                </a:solidFill>
              </a:rPr>
              <a:t>確認書発行　</a:t>
            </a:r>
            <a:r>
              <a:rPr kumimoji="1" lang="ja-JP" altLang="en-US" sz="2600" dirty="0"/>
              <a:t>申請上要求されるケース多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6CFDFCA-8734-4B00-A6A6-21E66A6A7829}"/>
              </a:ext>
            </a:extLst>
          </p:cNvPr>
          <p:cNvSpPr/>
          <p:nvPr/>
        </p:nvSpPr>
        <p:spPr>
          <a:xfrm>
            <a:off x="1312789" y="1902950"/>
            <a:ext cx="7636933" cy="79357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顧客（申請希望者）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E61BDBE-545F-4A17-8840-DE7EE8A81512}"/>
              </a:ext>
            </a:extLst>
          </p:cNvPr>
          <p:cNvSpPr/>
          <p:nvPr/>
        </p:nvSpPr>
        <p:spPr>
          <a:xfrm>
            <a:off x="1312789" y="3403126"/>
            <a:ext cx="7800623" cy="92966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経営支援アドバイザー　（限定）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0B0278B-EA96-453D-95F3-40C5D9123276}"/>
              </a:ext>
            </a:extLst>
          </p:cNvPr>
          <p:cNvSpPr/>
          <p:nvPr/>
        </p:nvSpPr>
        <p:spPr>
          <a:xfrm>
            <a:off x="1312789" y="5074620"/>
            <a:ext cx="7682090" cy="1033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経営支援事業部（委員会）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910D23-8013-4F99-9170-34E1DC63FB20}"/>
              </a:ext>
            </a:extLst>
          </p:cNvPr>
          <p:cNvSpPr txBox="1"/>
          <p:nvPr/>
        </p:nvSpPr>
        <p:spPr>
          <a:xfrm>
            <a:off x="9527930" y="1298148"/>
            <a:ext cx="2027909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ここでの最大のポイントは迅速性。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申請締切に間に合わねば意味がない。</a:t>
            </a:r>
            <a:endParaRPr lang="en-US" altLang="ja-JP" dirty="0"/>
          </a:p>
          <a:p>
            <a:r>
              <a:rPr lang="ja-JP" altLang="en-US" dirty="0"/>
              <a:t>アドバイザーと連絡を取り合って進めることが大事。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事業計画書については形式面チェックを実施。</a:t>
            </a:r>
            <a:endParaRPr kumimoji="1" lang="en-US" altLang="ja-JP" dirty="0"/>
          </a:p>
          <a:p>
            <a:r>
              <a:rPr kumimoji="1" lang="ja-JP" altLang="en-US" dirty="0"/>
              <a:t>内容面については著しい問題ない限り拘らない。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F7DF4EA8-FB8B-47BB-AC44-9D1C8AEF1D88}"/>
              </a:ext>
            </a:extLst>
          </p:cNvPr>
          <p:cNvSpPr/>
          <p:nvPr/>
        </p:nvSpPr>
        <p:spPr>
          <a:xfrm rot="5400000">
            <a:off x="1893600" y="4530628"/>
            <a:ext cx="670557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AEB5E171-E5AB-4055-B354-9F44FEDEBBA3}"/>
              </a:ext>
            </a:extLst>
          </p:cNvPr>
          <p:cNvSpPr/>
          <p:nvPr/>
        </p:nvSpPr>
        <p:spPr>
          <a:xfrm rot="16200000">
            <a:off x="4998777" y="4467829"/>
            <a:ext cx="591795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0080"/>
              </a:highlight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C65895-8E5A-475A-B2B7-0E8EED1A9412}"/>
              </a:ext>
            </a:extLst>
          </p:cNvPr>
          <p:cNvSpPr txBox="1"/>
          <p:nvPr/>
        </p:nvSpPr>
        <p:spPr>
          <a:xfrm>
            <a:off x="5599486" y="4660394"/>
            <a:ext cx="180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確認書</a:t>
            </a:r>
            <a:r>
              <a:rPr kumimoji="1" lang="ja-JP" altLang="en-US" dirty="0"/>
              <a:t>発行</a:t>
            </a:r>
            <a:endParaRPr kumimoji="1" lang="en-US" altLang="ja-JP" dirty="0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5AF330CA-D227-4039-9E25-5CE9861C98FF}"/>
              </a:ext>
            </a:extLst>
          </p:cNvPr>
          <p:cNvSpPr/>
          <p:nvPr/>
        </p:nvSpPr>
        <p:spPr>
          <a:xfrm rot="5400000">
            <a:off x="1905713" y="2794269"/>
            <a:ext cx="646332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1E4B04-B463-40F9-B535-CB7E3B7843D6}"/>
              </a:ext>
            </a:extLst>
          </p:cNvPr>
          <p:cNvSpPr txBox="1"/>
          <p:nvPr/>
        </p:nvSpPr>
        <p:spPr>
          <a:xfrm>
            <a:off x="2550144" y="2814138"/>
            <a:ext cx="1814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着手金等振込</a:t>
            </a:r>
            <a:endParaRPr lang="en-US" altLang="ja-JP" dirty="0"/>
          </a:p>
          <a:p>
            <a:r>
              <a:rPr lang="ja-JP" altLang="en-US" dirty="0"/>
              <a:t>確認書等依頼</a:t>
            </a:r>
            <a:endParaRPr lang="en-US" altLang="ja-JP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B767775-F054-4F76-8E9B-A124888C88C2}"/>
              </a:ext>
            </a:extLst>
          </p:cNvPr>
          <p:cNvSpPr txBox="1"/>
          <p:nvPr/>
        </p:nvSpPr>
        <p:spPr>
          <a:xfrm>
            <a:off x="2608230" y="4433511"/>
            <a:ext cx="2210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確認書等発行依頼</a:t>
            </a:r>
            <a:endParaRPr lang="en-US" altLang="ja-JP" dirty="0"/>
          </a:p>
          <a:p>
            <a:r>
              <a:rPr lang="ja-JP" altLang="en-US" dirty="0"/>
              <a:t>事業計画書等送付</a:t>
            </a:r>
            <a:endParaRPr lang="en-US" altLang="ja-JP" dirty="0"/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A0CC0037-530E-40AA-9F01-82DFAC6E7BB2}"/>
              </a:ext>
            </a:extLst>
          </p:cNvPr>
          <p:cNvSpPr/>
          <p:nvPr/>
        </p:nvSpPr>
        <p:spPr>
          <a:xfrm>
            <a:off x="6440945" y="5922774"/>
            <a:ext cx="2027909" cy="1033766"/>
          </a:xfrm>
          <a:prstGeom prst="wedgeRoundRectCallout">
            <a:avLst>
              <a:gd name="adj1" fmla="val -37010"/>
              <a:gd name="adj2" fmla="val -8026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委員長指示により確認書発行、事後保管・記録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821850D-BF41-416F-A9B1-B91449D8EE41}"/>
              </a:ext>
            </a:extLst>
          </p:cNvPr>
          <p:cNvSpPr txBox="1"/>
          <p:nvPr/>
        </p:nvSpPr>
        <p:spPr>
          <a:xfrm>
            <a:off x="8850489" y="6488668"/>
            <a:ext cx="355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dirty="0"/>
              <a:t>©</a:t>
            </a:r>
            <a:r>
              <a:rPr lang="ja-JP" altLang="en-US" sz="1800" dirty="0"/>
              <a:t>　</a:t>
            </a:r>
            <a:r>
              <a:rPr lang="en-US" altLang="ja-JP" sz="1800" dirty="0"/>
              <a:t>YOKOTA  In AMCJ  2021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56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524</Words>
  <Application>Microsoft Office PowerPoint</Application>
  <PresentationFormat>ワイド画面</PresentationFormat>
  <Paragraphs>71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確認書等発行手続き </vt:lpstr>
      <vt:lpstr>「確認書等発行手続き」について</vt:lpstr>
      <vt:lpstr>「確認書」等申請発行手続　１</vt:lpstr>
      <vt:lpstr>「確認書」等申請発行手続　２</vt:lpstr>
      <vt:lpstr>「確認書」等申請発行手続　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確認書等発行手続き</dc:title>
  <dc:creator>横田 英滋</dc:creator>
  <cp:lastModifiedBy>日本経営士会１</cp:lastModifiedBy>
  <cp:revision>5</cp:revision>
  <dcterms:created xsi:type="dcterms:W3CDTF">2021-12-06T13:08:25Z</dcterms:created>
  <dcterms:modified xsi:type="dcterms:W3CDTF">2022-08-25T05:56:59Z</dcterms:modified>
</cp:coreProperties>
</file>